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9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7" r:id="rId31"/>
    <p:sldId id="286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6" r:id="rId40"/>
    <p:sldId id="295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5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3" autoAdjust="0"/>
    <p:restoredTop sz="90504" autoAdjust="0"/>
  </p:normalViewPr>
  <p:slideViewPr>
    <p:cSldViewPr snapToGrid="0">
      <p:cViewPr varScale="1">
        <p:scale>
          <a:sx n="81" d="100"/>
          <a:sy n="81" d="100"/>
        </p:scale>
        <p:origin x="7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jpeg>
</file>

<file path=ppt/media/image10.tmp>
</file>

<file path=ppt/media/image11.tmp>
</file>

<file path=ppt/media/image12.tmp>
</file>

<file path=ppt/media/image13.tmp>
</file>

<file path=ppt/media/image14.jpg>
</file>

<file path=ppt/media/image15.jpg>
</file>

<file path=ppt/media/image16.tmp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tmp>
</file>

<file path=ppt/media/image25.tmp>
</file>

<file path=ppt/media/image26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BB537-D44D-497D-AA77-85067C45FD73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D51F02-D6F3-4EDA-9CE6-A78D540B2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281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9741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134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00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355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105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7617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12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1588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Manage – View, Change,</a:t>
            </a:r>
            <a:r>
              <a:rPr lang="en-US" baseline="0" dirty="0"/>
              <a:t> Enable/Disable,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35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247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514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Efficient </a:t>
            </a:r>
          </a:p>
          <a:p>
            <a:r>
              <a:rPr lang="en-US" dirty="0"/>
              <a:t>Data Redundancy </a:t>
            </a:r>
          </a:p>
          <a:p>
            <a:r>
              <a:rPr lang="en-US" dirty="0"/>
              <a:t>Data integrity </a:t>
            </a:r>
          </a:p>
          <a:p>
            <a:r>
              <a:rPr lang="en-US" dirty="0"/>
              <a:t>File</a:t>
            </a:r>
            <a:r>
              <a:rPr lang="en-US" baseline="0" dirty="0"/>
              <a:t> could be lost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8153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7440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549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354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53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673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9579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500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76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33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Deployment diagrams show the configuration of run-time processing elements and the software components, processes, and objects that live on them. Software component instances represent run-time manifestations of code units.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99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change the </a:t>
            </a:r>
            <a:r>
              <a:rPr lang="en-US" sz="1200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manual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system into computerized System and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 a user friendly system that avoids the need for unnecessary physical interaction with the document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4908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572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make document analysis about traffic management and control system.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perform a requirement analysis to find out the system functional and nonfunctional requirements.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Design the system using object-oriented models for understanding the system and to make the implementation easy.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Design the database for storing data related to Driver, Traffic police and Vehicle using MySQL.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data redundancy and to keep data secured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save resource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develop Mobile app for traffic police to easily manage and control driver license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ease data modification like adding, updating and editing user record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create better working environment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deploy the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36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make document analysis about traffic management and control system.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perform a requirement analysis to find out the system functional and nonfunctional requirements.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Design the system using object-oriented models for understanding the system and to make the implementation easy.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Design the database for storing data related to Driver, Traffic police and Vehicle using MySQL.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data redundancy and to keep data secured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save resource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develop Mobile app for traffic police to easily manage and control driver license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ease data modification like adding, updating and editing user record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create better working environment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deploy the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3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3076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985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807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Framework</a:t>
            </a:r>
            <a:r>
              <a:rPr lang="en-US" baseline="0" dirty="0"/>
              <a:t> – Bootstrap</a:t>
            </a:r>
          </a:p>
          <a:p>
            <a:r>
              <a:rPr lang="en-US" baseline="0" dirty="0"/>
              <a:t>Library – JQuery,</a:t>
            </a:r>
          </a:p>
          <a:p>
            <a:r>
              <a:rPr lang="en-US" baseline="0" dirty="0"/>
              <a:t>Scripting – CSS, AJAX, </a:t>
            </a:r>
            <a:r>
              <a:rPr lang="en-US" baseline="0" dirty="0" err="1"/>
              <a:t>Javascript</a:t>
            </a:r>
            <a:endParaRPr lang="en-US" baseline="0" dirty="0"/>
          </a:p>
          <a:p>
            <a:r>
              <a:rPr lang="en-US" baseline="0" dirty="0"/>
              <a:t>Language- Java, PHP, HTML5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51F02-D6F3-4EDA-9CE6-A78D540B23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466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mp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1536" y="1046163"/>
            <a:ext cx="10787064" cy="2479675"/>
          </a:xfrm>
        </p:spPr>
        <p:txBody>
          <a:bodyPr>
            <a:noAutofit/>
          </a:bodyPr>
          <a:lstStyle/>
          <a:p>
            <a:r>
              <a:rPr lang="en-US" sz="6600" cap="none" dirty="0">
                <a:latin typeface="Academy Engraved LET" pitchFamily="2" charset="0"/>
              </a:rPr>
              <a:t>Hawassa City Traffic Control And Management System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410200" y="6057900"/>
            <a:ext cx="2717005" cy="647700"/>
          </a:xfrm>
        </p:spPr>
        <p:txBody>
          <a:bodyPr/>
          <a:lstStyle/>
          <a:p>
            <a:r>
              <a:rPr lang="en-US" dirty="0"/>
              <a:t>HU IOT SOI CS </a:t>
            </a:r>
          </a:p>
        </p:txBody>
      </p:sp>
    </p:spTree>
    <p:extLst>
      <p:ext uri="{BB962C8B-B14F-4D97-AF65-F5344CB8AC3E}">
        <p14:creationId xmlns:p14="http://schemas.microsoft.com/office/powerpoint/2010/main" val="17411210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75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4382" y="1924334"/>
            <a:ext cx="10237725" cy="1478570"/>
          </a:xfrm>
        </p:spPr>
        <p:txBody>
          <a:bodyPr>
            <a:normAutofit/>
          </a:bodyPr>
          <a:lstStyle/>
          <a:p>
            <a:r>
              <a:rPr lang="en-US" sz="8000" u="sng" cap="none" dirty="0">
                <a:latin typeface="Academy Engraved LET" pitchFamily="2" charset="0"/>
              </a:rPr>
              <a:t>Tools and Methodology</a:t>
            </a:r>
          </a:p>
        </p:txBody>
      </p:sp>
    </p:spTree>
    <p:extLst>
      <p:ext uri="{BB962C8B-B14F-4D97-AF65-F5344CB8AC3E}">
        <p14:creationId xmlns:p14="http://schemas.microsoft.com/office/powerpoint/2010/main" val="813937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454745"/>
            <a:ext cx="10145286" cy="1478570"/>
          </a:xfrm>
        </p:spPr>
        <p:txBody>
          <a:bodyPr>
            <a:normAutofit fontScale="90000"/>
          </a:bodyPr>
          <a:lstStyle/>
          <a:p>
            <a:r>
              <a:rPr lang="en-US" sz="8000" u="sng" cap="none" dirty="0">
                <a:latin typeface="Academy Engraved LET" pitchFamily="2" charset="0"/>
              </a:rPr>
              <a:t>Tools in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410620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>
                <a:latin typeface="Agency FB" panose="020B0503020202020204" pitchFamily="34" charset="0"/>
              </a:rPr>
              <a:t>Microsoft Visio</a:t>
            </a:r>
          </a:p>
          <a:p>
            <a:r>
              <a:rPr lang="en-US" sz="4800" dirty="0" err="1">
                <a:latin typeface="Agency FB" panose="020B0503020202020204" pitchFamily="34" charset="0"/>
              </a:rPr>
              <a:t>Astah</a:t>
            </a:r>
            <a:r>
              <a:rPr lang="en-US" sz="4800" dirty="0">
                <a:latin typeface="Agency FB" panose="020B0503020202020204" pitchFamily="34" charset="0"/>
              </a:rPr>
              <a:t> UML </a:t>
            </a:r>
          </a:p>
          <a:p>
            <a:r>
              <a:rPr lang="en-US" sz="4800" dirty="0">
                <a:latin typeface="Agency FB" panose="020B0503020202020204" pitchFamily="34" charset="0"/>
              </a:rPr>
              <a:t>Adobe Photoshop</a:t>
            </a:r>
          </a:p>
          <a:p>
            <a:r>
              <a:rPr lang="en-US" sz="4800" dirty="0">
                <a:latin typeface="Agency FB" panose="020B0503020202020204" pitchFamily="34" charset="0"/>
              </a:rPr>
              <a:t>Pencil Draw (</a:t>
            </a:r>
            <a:r>
              <a:rPr lang="en-US" sz="4800" dirty="0" err="1">
                <a:latin typeface="Agency FB" panose="020B0503020202020204" pitchFamily="34" charset="0"/>
              </a:rPr>
              <a:t>xulrunner</a:t>
            </a:r>
            <a:r>
              <a:rPr lang="en-US" sz="4800" dirty="0">
                <a:latin typeface="Agency FB" panose="020B0503020202020204" pitchFamily="34" charset="0"/>
              </a:rPr>
              <a:t>)</a:t>
            </a:r>
          </a:p>
          <a:p>
            <a:pPr marL="0" indent="0">
              <a:buNone/>
            </a:pPr>
            <a:r>
              <a:rPr lang="en-US" sz="4800" dirty="0">
                <a:latin typeface="Agency FB" panose="020B0503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7426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454745"/>
            <a:ext cx="10145286" cy="1478570"/>
          </a:xfrm>
        </p:spPr>
        <p:txBody>
          <a:bodyPr>
            <a:normAutofit fontScale="90000"/>
          </a:bodyPr>
          <a:lstStyle/>
          <a:p>
            <a:r>
              <a:rPr lang="en-US" sz="8000" u="sng" cap="none" dirty="0">
                <a:latin typeface="Academy Engraved LET" pitchFamily="2" charset="0"/>
              </a:rPr>
              <a:t>Tools in Implementation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4106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latin typeface="Agency FB" panose="020B0503020202020204" pitchFamily="34" charset="0"/>
              </a:rPr>
              <a:t>WAMP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latin typeface="Agency FB" panose="020B0503020202020204" pitchFamily="34" charset="0"/>
              </a:rPr>
              <a:t>Jet Brains </a:t>
            </a:r>
            <a:r>
              <a:rPr lang="en-US" sz="4800" dirty="0" err="1">
                <a:latin typeface="Agency FB" panose="020B0503020202020204" pitchFamily="34" charset="0"/>
              </a:rPr>
              <a:t>PhpStorm</a:t>
            </a:r>
            <a:r>
              <a:rPr lang="en-US" sz="4800" dirty="0">
                <a:latin typeface="Agency FB" panose="020B0503020202020204" pitchFamily="34" charset="0"/>
              </a:rPr>
              <a:t>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latin typeface="Agency FB" panose="020B0503020202020204" pitchFamily="34" charset="0"/>
              </a:rPr>
              <a:t>Android Studio </a:t>
            </a:r>
          </a:p>
        </p:txBody>
      </p:sp>
    </p:spTree>
    <p:extLst>
      <p:ext uri="{BB962C8B-B14F-4D97-AF65-F5344CB8AC3E}">
        <p14:creationId xmlns:p14="http://schemas.microsoft.com/office/powerpoint/2010/main" val="3161646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277" y="172673"/>
            <a:ext cx="10909562" cy="1477961"/>
          </a:xfrm>
        </p:spPr>
        <p:txBody>
          <a:bodyPr>
            <a:noAutofit/>
          </a:bodyPr>
          <a:lstStyle/>
          <a:p>
            <a:r>
              <a:rPr lang="en-US" sz="4800" u="sng" cap="none" dirty="0">
                <a:latin typeface="Academy Engraved LET" pitchFamily="2" charset="0"/>
              </a:rPr>
              <a:t>Programming and Scripting Languages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141411" y="1933714"/>
            <a:ext cx="3075748" cy="673008"/>
          </a:xfrm>
        </p:spPr>
        <p:txBody>
          <a:bodyPr>
            <a:noAutofit/>
          </a:bodyPr>
          <a:lstStyle/>
          <a:p>
            <a:r>
              <a:rPr lang="en-US" sz="4800" u="sng" cap="none" dirty="0">
                <a:latin typeface="Agency FB" panose="020B0503020202020204" pitchFamily="34" charset="0"/>
              </a:rPr>
              <a:t>Back-End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045877" y="2718556"/>
            <a:ext cx="2980214" cy="166237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4000" dirty="0"/>
              <a:t>PHP</a:t>
            </a:r>
          </a:p>
          <a:p>
            <a:endParaRPr lang="en-US" sz="4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6262058" y="1762468"/>
            <a:ext cx="2568044" cy="665636"/>
          </a:xfrm>
        </p:spPr>
        <p:txBody>
          <a:bodyPr>
            <a:normAutofit/>
          </a:bodyPr>
          <a:lstStyle/>
          <a:p>
            <a:r>
              <a:rPr lang="en-US" sz="4000" u="sng" cap="none" dirty="0">
                <a:latin typeface="Agency FB" panose="020B0503020202020204" pitchFamily="34" charset="0"/>
              </a:rPr>
              <a:t>Front-End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6019801" y="2606722"/>
            <a:ext cx="6031171" cy="3808247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3600" dirty="0"/>
              <a:t>HTML5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dirty="0"/>
              <a:t>CSS and Bootstrap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dirty="0"/>
              <a:t>JQuery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dirty="0"/>
              <a:t>AJAX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600" dirty="0"/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861593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661" y="0"/>
            <a:ext cx="6364859" cy="1158187"/>
          </a:xfrm>
        </p:spPr>
        <p:txBody>
          <a:bodyPr>
            <a:noAutofit/>
          </a:bodyPr>
          <a:lstStyle/>
          <a:p>
            <a:r>
              <a:rPr lang="en-US" sz="7200" u="sng" cap="none" dirty="0">
                <a:latin typeface="Academy Engraved LET" pitchFamily="2" charset="0"/>
              </a:rPr>
              <a:t>Hardware tools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2031015" y="1434467"/>
            <a:ext cx="7604303" cy="4816207"/>
          </a:xfrm>
        </p:spPr>
        <p:txBody>
          <a:bodyPr>
            <a:noAutofit/>
          </a:bodyPr>
          <a:lstStyle/>
          <a:p>
            <a:r>
              <a:rPr lang="en-US" sz="4800" dirty="0">
                <a:latin typeface="Agency FB" panose="020B0503020202020204" pitchFamily="34" charset="0"/>
              </a:rPr>
              <a:t>PC</a:t>
            </a:r>
          </a:p>
          <a:p>
            <a:r>
              <a:rPr lang="en-US" sz="4800" dirty="0">
                <a:latin typeface="Agency FB" panose="020B0503020202020204" pitchFamily="34" charset="0"/>
              </a:rPr>
              <a:t>Android Phone</a:t>
            </a:r>
          </a:p>
          <a:p>
            <a:r>
              <a:rPr lang="en-US" sz="4800" dirty="0">
                <a:latin typeface="Agency FB" panose="020B0503020202020204" pitchFamily="34" charset="0"/>
              </a:rPr>
              <a:t>Web Server</a:t>
            </a:r>
          </a:p>
          <a:p>
            <a:r>
              <a:rPr lang="en-US" sz="4800" dirty="0">
                <a:latin typeface="Agency FB" panose="020B0503020202020204" pitchFamily="34" charset="0"/>
              </a:rPr>
              <a:t>NAS</a:t>
            </a:r>
          </a:p>
        </p:txBody>
      </p:sp>
    </p:spTree>
    <p:extLst>
      <p:ext uri="{BB962C8B-B14F-4D97-AF65-F5344CB8AC3E}">
        <p14:creationId xmlns:p14="http://schemas.microsoft.com/office/powerpoint/2010/main" val="2951064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674" y="161899"/>
            <a:ext cx="6364859" cy="1158187"/>
          </a:xfrm>
        </p:spPr>
        <p:txBody>
          <a:bodyPr>
            <a:noAutofit/>
          </a:bodyPr>
          <a:lstStyle/>
          <a:p>
            <a:r>
              <a:rPr lang="en-US" sz="7200" u="sng" cap="none" dirty="0">
                <a:latin typeface="Academy Engraved LET" pitchFamily="2" charset="0"/>
              </a:rPr>
              <a:t>Methodology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2399504" y="1320086"/>
            <a:ext cx="8409523" cy="511645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6600" dirty="0">
                <a:latin typeface="Agency FB" panose="020B0503020202020204" pitchFamily="34" charset="0"/>
              </a:rPr>
              <a:t>Data collection </a:t>
            </a:r>
          </a:p>
          <a:p>
            <a:pPr lvl="3"/>
            <a:r>
              <a:rPr lang="en-US" sz="4800" dirty="0">
                <a:latin typeface="Agency FB" panose="020B0503020202020204" pitchFamily="34" charset="0"/>
              </a:rPr>
              <a:t>Site Observation</a:t>
            </a:r>
          </a:p>
          <a:p>
            <a:pPr lvl="3"/>
            <a:r>
              <a:rPr lang="en-US" sz="4800" dirty="0">
                <a:latin typeface="Agency FB" panose="020B0503020202020204" pitchFamily="34" charset="0"/>
              </a:rPr>
              <a:t>Open Interview</a:t>
            </a:r>
          </a:p>
          <a:p>
            <a:pPr lvl="3"/>
            <a:r>
              <a:rPr lang="en-US" sz="4800" dirty="0">
                <a:latin typeface="Agency FB" panose="020B0503020202020204" pitchFamily="34" charset="0"/>
              </a:rPr>
              <a:t>Document Analysis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6000" dirty="0">
                <a:latin typeface="Agency FB" panose="020B0503020202020204" pitchFamily="34" charset="0"/>
              </a:rPr>
              <a:t> Object Oriented Approach </a:t>
            </a:r>
          </a:p>
        </p:txBody>
      </p:sp>
    </p:spTree>
    <p:extLst>
      <p:ext uri="{BB962C8B-B14F-4D97-AF65-F5344CB8AC3E}">
        <p14:creationId xmlns:p14="http://schemas.microsoft.com/office/powerpoint/2010/main" val="2189153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167" y="2442949"/>
            <a:ext cx="11414077" cy="3875965"/>
          </a:xfrm>
        </p:spPr>
        <p:txBody>
          <a:bodyPr>
            <a:noAutofit/>
          </a:bodyPr>
          <a:lstStyle/>
          <a:p>
            <a:r>
              <a:rPr lang="en-US" sz="8800" cap="none" dirty="0">
                <a:latin typeface="Academy Engraved LET" pitchFamily="2" charset="0"/>
              </a:rPr>
              <a:t>System </a:t>
            </a:r>
            <a:br>
              <a:rPr lang="en-US" sz="8800" cap="none" dirty="0">
                <a:latin typeface="Academy Engraved LET" pitchFamily="2" charset="0"/>
              </a:rPr>
            </a:br>
            <a:r>
              <a:rPr lang="en-US" sz="8800" cap="none" dirty="0">
                <a:latin typeface="Academy Engraved LET" pitchFamily="2" charset="0"/>
              </a:rPr>
              <a:t>		Requirement </a:t>
            </a:r>
            <a:br>
              <a:rPr lang="en-US" sz="8800" cap="none" dirty="0">
                <a:latin typeface="Academy Engraved LET" pitchFamily="2" charset="0"/>
              </a:rPr>
            </a:br>
            <a:r>
              <a:rPr lang="en-US" sz="8800" cap="none" dirty="0">
                <a:latin typeface="Academy Engraved LET" pitchFamily="2" charset="0"/>
              </a:rPr>
              <a:t>								Analysis</a:t>
            </a:r>
            <a:r>
              <a:rPr lang="en-US" sz="8800" u="sng" cap="none" dirty="0">
                <a:latin typeface="Academy Engraved LET" pitchFamily="2" charset="0"/>
              </a:rPr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553578" y="996287"/>
            <a:ext cx="1353628" cy="7096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600" u="sng" dirty="0" err="1">
                <a:latin typeface="Agency FB" panose="020B0503020202020204" pitchFamily="34" charset="0"/>
              </a:rPr>
              <a:t>Ch</a:t>
            </a:r>
            <a:r>
              <a:rPr lang="en-US" sz="4600" u="sng" dirty="0">
                <a:latin typeface="Agency FB" panose="020B0503020202020204" pitchFamily="34" charset="0"/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5923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674" y="161899"/>
            <a:ext cx="8791657" cy="1158187"/>
          </a:xfrm>
        </p:spPr>
        <p:txBody>
          <a:bodyPr>
            <a:noAutofit/>
          </a:bodyPr>
          <a:lstStyle/>
          <a:p>
            <a:r>
              <a:rPr lang="en-US" sz="7200" u="sng" cap="none" dirty="0">
                <a:latin typeface="Academy Engraved LET" pitchFamily="2" charset="0"/>
              </a:rPr>
              <a:t>Existing System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457808" y="1456564"/>
            <a:ext cx="10060902" cy="521719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6000" dirty="0">
                <a:latin typeface="Agency FB" panose="020B0503020202020204" pitchFamily="34" charset="0"/>
              </a:rPr>
              <a:t>Manual Data Handling 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5200" dirty="0">
                <a:latin typeface="Agency FB" panose="020B0503020202020204" pitchFamily="34" charset="0"/>
              </a:rPr>
              <a:t>Give Driver’s License 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5200" dirty="0">
                <a:latin typeface="Agency FB" panose="020B0503020202020204" pitchFamily="34" charset="0"/>
              </a:rPr>
              <a:t>Record Traffic Accident Details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5200" dirty="0">
                <a:latin typeface="Agency FB" panose="020B0503020202020204" pitchFamily="34" charset="0"/>
              </a:rPr>
              <a:t>Record and Update Vehicle Information</a:t>
            </a:r>
          </a:p>
        </p:txBody>
      </p:sp>
    </p:spTree>
    <p:extLst>
      <p:ext uri="{BB962C8B-B14F-4D97-AF65-F5344CB8AC3E}">
        <p14:creationId xmlns:p14="http://schemas.microsoft.com/office/powerpoint/2010/main" val="3180459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674" y="161899"/>
            <a:ext cx="10879765" cy="1158187"/>
          </a:xfrm>
        </p:spPr>
        <p:txBody>
          <a:bodyPr>
            <a:noAutofit/>
          </a:bodyPr>
          <a:lstStyle/>
          <a:p>
            <a:r>
              <a:rPr lang="en-US" sz="6600" u="sng" cap="none" dirty="0">
                <a:latin typeface="Academy Engraved LET" pitchFamily="2" charset="0"/>
              </a:rPr>
              <a:t>Problems of Existing System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457808" y="1456564"/>
            <a:ext cx="10060902" cy="521719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5200" dirty="0">
                <a:latin typeface="Agency FB" panose="020B0503020202020204" pitchFamily="34" charset="0"/>
              </a:rPr>
              <a:t>Performance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200" dirty="0">
                <a:latin typeface="Agency FB" panose="020B0503020202020204" pitchFamily="34" charset="0"/>
              </a:rPr>
              <a:t>Information handling 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200" dirty="0">
                <a:latin typeface="Agency FB" panose="020B0503020202020204" pitchFamily="34" charset="0"/>
              </a:rPr>
              <a:t>Data Storage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200" dirty="0">
                <a:latin typeface="Agency FB" panose="020B0503020202020204" pitchFamily="34" charset="0"/>
              </a:rPr>
              <a:t>Efficiency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200" dirty="0">
                <a:latin typeface="Agency FB" panose="020B0503020202020204" pitchFamily="34" charset="0"/>
              </a:rPr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3018261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674" y="161899"/>
            <a:ext cx="6915387" cy="1158187"/>
          </a:xfrm>
        </p:spPr>
        <p:txBody>
          <a:bodyPr>
            <a:noAutofit/>
          </a:bodyPr>
          <a:lstStyle/>
          <a:p>
            <a:r>
              <a:rPr lang="en-US" sz="6600" u="sng" cap="none" dirty="0">
                <a:latin typeface="Academy Engraved LET" pitchFamily="2" charset="0"/>
              </a:rPr>
              <a:t>Proposed System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717865" y="1288450"/>
            <a:ext cx="11116326" cy="55379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>
                <a:latin typeface="Agency FB" panose="020B0503020202020204" pitchFamily="34" charset="0"/>
              </a:rPr>
              <a:t>Web and Mobile Application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Easy for both beginners and advanced user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user-friendly and attractive user interface, 	combined with strong searching, Insertion 	and reporting capabilities</a:t>
            </a:r>
          </a:p>
        </p:txBody>
      </p:sp>
    </p:spTree>
    <p:extLst>
      <p:ext uri="{BB962C8B-B14F-4D97-AF65-F5344CB8AC3E}">
        <p14:creationId xmlns:p14="http://schemas.microsoft.com/office/powerpoint/2010/main" val="3097703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61257"/>
            <a:ext cx="9717087" cy="1502229"/>
          </a:xfrm>
        </p:spPr>
        <p:txBody>
          <a:bodyPr>
            <a:normAutofit/>
          </a:bodyPr>
          <a:lstStyle/>
          <a:p>
            <a:r>
              <a:rPr lang="en-US" sz="6000" b="1" u="sng" cap="none" dirty="0">
                <a:latin typeface="Academy Engraved LET" pitchFamily="2" charset="0"/>
              </a:rPr>
              <a:t>Abstract</a:t>
            </a:r>
            <a:endParaRPr lang="en-US" sz="6000" u="sng" dirty="0">
              <a:latin typeface="Academy Engraved LET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5907" y="1612672"/>
            <a:ext cx="10691999" cy="524532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Develop web based management system   	with Android app for Hawassa traffic 	control 	and management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provides simple and effective way of 	controlling and managing traffic</a:t>
            </a:r>
          </a:p>
        </p:txBody>
      </p:sp>
    </p:spTree>
    <p:extLst>
      <p:ext uri="{BB962C8B-B14F-4D97-AF65-F5344CB8AC3E}">
        <p14:creationId xmlns:p14="http://schemas.microsoft.com/office/powerpoint/2010/main" val="947035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733" y="2732105"/>
            <a:ext cx="9161630" cy="1158187"/>
          </a:xfrm>
        </p:spPr>
        <p:txBody>
          <a:bodyPr>
            <a:noAutofit/>
          </a:bodyPr>
          <a:lstStyle/>
          <a:p>
            <a:r>
              <a:rPr lang="en-US" sz="6600" u="sng" cap="none" dirty="0">
                <a:latin typeface="Academy Engraved LET" pitchFamily="2" charset="0"/>
              </a:rPr>
              <a:t>Requirement Analysis</a:t>
            </a:r>
          </a:p>
        </p:txBody>
      </p:sp>
    </p:spTree>
    <p:extLst>
      <p:ext uri="{BB962C8B-B14F-4D97-AF65-F5344CB8AC3E}">
        <p14:creationId xmlns:p14="http://schemas.microsoft.com/office/powerpoint/2010/main" val="2256633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1" y="296562"/>
            <a:ext cx="9003956" cy="1108547"/>
          </a:xfrm>
        </p:spPr>
        <p:txBody>
          <a:bodyPr>
            <a:noAutofit/>
          </a:bodyPr>
          <a:lstStyle/>
          <a:p>
            <a:r>
              <a:rPr lang="en-US" sz="6600" u="sng" cap="none" dirty="0">
                <a:latin typeface="Academy Engraved LET" pitchFamily="2" charset="0"/>
              </a:rPr>
              <a:t>Functional Requirement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953" y="1628207"/>
            <a:ext cx="4444312" cy="823912"/>
          </a:xfrm>
        </p:spPr>
        <p:txBody>
          <a:bodyPr>
            <a:noAutofit/>
          </a:bodyPr>
          <a:lstStyle/>
          <a:p>
            <a:r>
              <a:rPr lang="en-US" sz="5400" cap="none" dirty="0">
                <a:latin typeface="Agency FB" panose="020B0503020202020204" pitchFamily="34" charset="0"/>
              </a:rPr>
              <a:t>Web Application</a:t>
            </a:r>
            <a:endParaRPr lang="en-US" sz="5400" dirty="0">
              <a:latin typeface="Agency FB" panose="020B050302020202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2496" y="2452119"/>
            <a:ext cx="5757223" cy="3442053"/>
          </a:xfrm>
          <a:ln>
            <a:solidFill>
              <a:schemeClr val="bg1"/>
            </a:solidFill>
          </a:ln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Register Employee, Vehicle &amp; Driver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Register Traffic Police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Manage Employee, Vehicle &amp; Driver Profile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Manage Traffic Police Profile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Generate Report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6993931" y="1566640"/>
            <a:ext cx="3768804" cy="823912"/>
          </a:xfrm>
        </p:spPr>
        <p:txBody>
          <a:bodyPr>
            <a:noAutofit/>
          </a:bodyPr>
          <a:lstStyle/>
          <a:p>
            <a:r>
              <a:rPr lang="en-US" sz="5400" cap="none" dirty="0">
                <a:latin typeface="Agency FB" panose="020B0503020202020204" pitchFamily="34" charset="0"/>
              </a:rPr>
              <a:t>Mobile App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7302850" y="2393775"/>
            <a:ext cx="4473138" cy="3500397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Control Fake Driver License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View Driver profile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View Vehicle Information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Register Accident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Punish Driver</a:t>
            </a:r>
          </a:p>
        </p:txBody>
      </p:sp>
    </p:spTree>
    <p:extLst>
      <p:ext uri="{BB962C8B-B14F-4D97-AF65-F5344CB8AC3E}">
        <p14:creationId xmlns:p14="http://schemas.microsoft.com/office/powerpoint/2010/main" val="847850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509" y="386408"/>
            <a:ext cx="10230221" cy="1158187"/>
          </a:xfrm>
        </p:spPr>
        <p:txBody>
          <a:bodyPr>
            <a:noAutofit/>
          </a:bodyPr>
          <a:lstStyle/>
          <a:p>
            <a:r>
              <a:rPr lang="en-US" sz="6000" u="sng" cap="none" dirty="0">
                <a:latin typeface="Academy Engraved LET" pitchFamily="2" charset="0"/>
              </a:rPr>
              <a:t>Non-Functional Requirement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226010" y="1544595"/>
            <a:ext cx="4300152" cy="469556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Usability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Security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Performance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Availability</a:t>
            </a:r>
          </a:p>
        </p:txBody>
      </p:sp>
    </p:spTree>
    <p:extLst>
      <p:ext uri="{BB962C8B-B14F-4D97-AF65-F5344CB8AC3E}">
        <p14:creationId xmlns:p14="http://schemas.microsoft.com/office/powerpoint/2010/main" val="3216647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712" y="3354179"/>
            <a:ext cx="10197547" cy="2450274"/>
          </a:xfrm>
        </p:spPr>
        <p:txBody>
          <a:bodyPr>
            <a:noAutofit/>
          </a:bodyPr>
          <a:lstStyle/>
          <a:p>
            <a:pPr algn="ctr"/>
            <a:r>
              <a:rPr lang="en-US" sz="6000" u="sng" cap="none" dirty="0">
                <a:latin typeface="Academy Engraved LET" pitchFamily="2" charset="0"/>
              </a:rPr>
              <a:t>System Modeling: OO Design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609967" y="2113005"/>
            <a:ext cx="1075038" cy="74140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dirty="0" err="1">
                <a:latin typeface="Agency FB" panose="020B0503020202020204" pitchFamily="34" charset="0"/>
              </a:rPr>
              <a:t>Ch</a:t>
            </a:r>
            <a:r>
              <a:rPr lang="en-US" sz="4400" dirty="0">
                <a:latin typeface="Agency FB" panose="020B0503020202020204" pitchFamily="34" charset="0"/>
              </a:rPr>
              <a:t> 3</a:t>
            </a:r>
          </a:p>
        </p:txBody>
      </p:sp>
    </p:spTree>
    <p:extLst>
      <p:ext uri="{BB962C8B-B14F-4D97-AF65-F5344CB8AC3E}">
        <p14:creationId xmlns:p14="http://schemas.microsoft.com/office/powerpoint/2010/main" val="852053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796" y="262841"/>
            <a:ext cx="8772123" cy="1158187"/>
          </a:xfrm>
        </p:spPr>
        <p:txBody>
          <a:bodyPr>
            <a:noAutofit/>
          </a:bodyPr>
          <a:lstStyle/>
          <a:p>
            <a:r>
              <a:rPr lang="en-US" sz="6000" u="sng" cap="none" dirty="0">
                <a:latin typeface="Academy Engraved LET" pitchFamily="2" charset="0"/>
              </a:rPr>
              <a:t>System Use case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373393" y="1421028"/>
            <a:ext cx="4300152" cy="532576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Administrator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Employee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TPA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Traffic Police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Driver </a:t>
            </a:r>
          </a:p>
        </p:txBody>
      </p:sp>
    </p:spTree>
    <p:extLst>
      <p:ext uri="{BB962C8B-B14F-4D97-AF65-F5344CB8AC3E}">
        <p14:creationId xmlns:p14="http://schemas.microsoft.com/office/powerpoint/2010/main" val="2191286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84211" y="0"/>
            <a:ext cx="2318482" cy="42013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Use Case Diagram</a:t>
            </a:r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 rotWithShape="1">
          <a:blip r:embed="rId3"/>
          <a:srcRect t="1295"/>
          <a:stretch/>
        </p:blipFill>
        <p:spPr>
          <a:xfrm>
            <a:off x="424600" y="312516"/>
            <a:ext cx="11751970" cy="654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46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82325" cy="6858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7574692" y="654908"/>
            <a:ext cx="4337221" cy="2261286"/>
          </a:xfrm>
        </p:spPr>
        <p:txBody>
          <a:bodyPr>
            <a:noAutofit/>
          </a:bodyPr>
          <a:lstStyle/>
          <a:p>
            <a:r>
              <a:rPr lang="en-US" cap="none" dirty="0">
                <a:solidFill>
                  <a:srgbClr val="FF0000"/>
                </a:solidFill>
                <a:latin typeface="Academy Engraved LET" pitchFamily="2" charset="0"/>
              </a:rPr>
              <a:t>Punish Driver</a:t>
            </a:r>
            <a:br>
              <a:rPr lang="en-US" cap="none" dirty="0">
                <a:latin typeface="Academy Engraved LET" pitchFamily="2" charset="0"/>
              </a:rPr>
            </a:br>
            <a:r>
              <a:rPr lang="en-US" cap="none" dirty="0">
                <a:latin typeface="Academy Engraved LET" pitchFamily="2" charset="0"/>
              </a:rPr>
              <a:t>Use Case Description </a:t>
            </a:r>
          </a:p>
        </p:txBody>
      </p:sp>
    </p:spTree>
    <p:extLst>
      <p:ext uri="{BB962C8B-B14F-4D97-AF65-F5344CB8AC3E}">
        <p14:creationId xmlns:p14="http://schemas.microsoft.com/office/powerpoint/2010/main" val="926190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80" y="654907"/>
            <a:ext cx="11850131" cy="6190736"/>
          </a:xfrm>
          <a:prstGeom prst="rect">
            <a:avLst/>
          </a:prstGeom>
        </p:spPr>
      </p:pic>
      <p:sp>
        <p:nvSpPr>
          <p:cNvPr id="5" name="Title 7"/>
          <p:cNvSpPr txBox="1">
            <a:spLocks/>
          </p:cNvSpPr>
          <p:nvPr/>
        </p:nvSpPr>
        <p:spPr>
          <a:xfrm>
            <a:off x="395416" y="-61785"/>
            <a:ext cx="9873049" cy="7908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u="sng" cap="none" dirty="0">
                <a:latin typeface="Academy Engraved LET" pitchFamily="2" charset="0"/>
              </a:rPr>
              <a:t>Generate Report Sequence Diagram </a:t>
            </a:r>
          </a:p>
        </p:txBody>
      </p:sp>
    </p:spTree>
    <p:extLst>
      <p:ext uri="{BB962C8B-B14F-4D97-AF65-F5344CB8AC3E}">
        <p14:creationId xmlns:p14="http://schemas.microsoft.com/office/powerpoint/2010/main" val="2296282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6215449" y="1186249"/>
            <a:ext cx="4794420" cy="37440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u="sng" cap="none" dirty="0">
                <a:latin typeface="Academy Engraved LET" pitchFamily="2" charset="0"/>
              </a:rPr>
              <a:t>Activity Diagram </a:t>
            </a:r>
          </a:p>
          <a:p>
            <a:endParaRPr lang="en-US" sz="4800" u="sng" cap="none" dirty="0">
              <a:latin typeface="Academy Engraved LET" pitchFamily="2" charset="0"/>
            </a:endParaRPr>
          </a:p>
          <a:p>
            <a:r>
              <a:rPr lang="en-US" sz="4800" cap="none" dirty="0">
                <a:latin typeface="Academy Engraved LET" pitchFamily="2" charset="0"/>
              </a:rPr>
              <a:t>Enable/Disable User Account </a:t>
            </a: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0762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18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706542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706542" y="1915297"/>
            <a:ext cx="2485458" cy="1260390"/>
          </a:xfrm>
        </p:spPr>
        <p:txBody>
          <a:bodyPr>
            <a:noAutofit/>
          </a:bodyPr>
          <a:lstStyle/>
          <a:p>
            <a:pPr algn="ctr"/>
            <a:r>
              <a:rPr lang="en-US" sz="4400" u="sng" cap="none" dirty="0">
                <a:latin typeface="Academy Engraved LET" pitchFamily="2" charset="0"/>
              </a:rPr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3382028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10443"/>
            <a:ext cx="9717087" cy="1502229"/>
          </a:xfrm>
        </p:spPr>
        <p:txBody>
          <a:bodyPr>
            <a:normAutofit/>
          </a:bodyPr>
          <a:lstStyle/>
          <a:p>
            <a:r>
              <a:rPr lang="en-US" sz="8000" u="sng" cap="none" dirty="0">
                <a:latin typeface="Academy Engraved LET" pitchFamily="2" charset="0"/>
              </a:rPr>
              <a:t>Introduction</a:t>
            </a:r>
            <a:endParaRPr lang="en-US" sz="8000" u="sng" dirty="0">
              <a:latin typeface="Academy Engraved LET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612671"/>
            <a:ext cx="10108973" cy="480445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4000" dirty="0">
                <a:latin typeface="Agency FB" panose="020B0503020202020204" pitchFamily="34" charset="0"/>
              </a:rPr>
              <a:t>RTA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dirty="0">
                <a:latin typeface="Agency FB" panose="020B0503020202020204" pitchFamily="34" charset="0"/>
              </a:rPr>
              <a:t>Founded in 1967 as Road Transport Administration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dirty="0">
                <a:latin typeface="Agency FB" panose="020B0503020202020204" pitchFamily="34" charset="0"/>
              </a:rPr>
              <a:t>1976 – Restructured as RTA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dirty="0">
                <a:latin typeface="Agency FB" panose="020B0503020202020204" pitchFamily="34" charset="0"/>
              </a:rPr>
              <a:t>Ensure the provision of a modern, integrated and safe 	Road transport services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dirty="0">
                <a:latin typeface="Agency FB" panose="020B0503020202020204" pitchFamily="34" charset="0"/>
              </a:rPr>
              <a:t>Control driver’s license 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4000" dirty="0">
                <a:latin typeface="Agency FB" panose="020B0503020202020204" pitchFamily="34" charset="0"/>
              </a:rPr>
              <a:t>Register Vehicle information </a:t>
            </a:r>
          </a:p>
        </p:txBody>
      </p:sp>
    </p:spTree>
    <p:extLst>
      <p:ext uri="{BB962C8B-B14F-4D97-AF65-F5344CB8AC3E}">
        <p14:creationId xmlns:p14="http://schemas.microsoft.com/office/powerpoint/2010/main" val="3235573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8246" y="3413813"/>
            <a:ext cx="7573518" cy="1158187"/>
          </a:xfrm>
        </p:spPr>
        <p:txBody>
          <a:bodyPr>
            <a:noAutofit/>
          </a:bodyPr>
          <a:lstStyle/>
          <a:p>
            <a:pPr algn="ctr"/>
            <a:r>
              <a:rPr lang="en-US" sz="6000" u="sng" cap="none" dirty="0">
                <a:latin typeface="Academy Engraved LET" pitchFamily="2" charset="0"/>
              </a:rPr>
              <a:t>System Design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609967" y="2113005"/>
            <a:ext cx="1075038" cy="74140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dirty="0" err="1">
                <a:latin typeface="Agency FB" panose="020B0503020202020204" pitchFamily="34" charset="0"/>
              </a:rPr>
              <a:t>Ch</a:t>
            </a:r>
            <a:r>
              <a:rPr lang="en-US" sz="4400" dirty="0">
                <a:latin typeface="Agency FB" panose="020B0503020202020204" pitchFamily="34" charset="0"/>
              </a:rPr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1528739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16035" y="345449"/>
            <a:ext cx="10800712" cy="890331"/>
          </a:xfrm>
        </p:spPr>
        <p:txBody>
          <a:bodyPr>
            <a:noAutofit/>
          </a:bodyPr>
          <a:lstStyle/>
          <a:p>
            <a:r>
              <a:rPr lang="en-US" sz="6000" u="sng" cap="none" dirty="0">
                <a:latin typeface="Academy Engraved LET" pitchFamily="2" charset="0"/>
              </a:rPr>
              <a:t>Proposed System Architecture </a:t>
            </a:r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616034" y="1536535"/>
            <a:ext cx="10654939" cy="510280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110000"/>
              <a:buNone/>
            </a:pPr>
            <a:r>
              <a:rPr lang="en-US" sz="8800" dirty="0">
                <a:latin typeface="Agency FB" panose="020B0503020202020204" pitchFamily="34" charset="0"/>
              </a:rPr>
              <a:t>Has Three Tier Architecture</a:t>
            </a:r>
          </a:p>
          <a:p>
            <a:pPr lvl="4">
              <a:buSzPct val="110000"/>
              <a:buFont typeface="Wingdings" panose="05000000000000000000" pitchFamily="2" charset="2"/>
              <a:buChar char="ü"/>
            </a:pPr>
            <a:r>
              <a:rPr lang="en-US" sz="6000" dirty="0">
                <a:latin typeface="Agency FB" panose="020B0503020202020204" pitchFamily="34" charset="0"/>
              </a:rPr>
              <a:t>Presentation</a:t>
            </a:r>
          </a:p>
          <a:p>
            <a:pPr lvl="4">
              <a:buSzPct val="110000"/>
              <a:buFont typeface="Wingdings" panose="05000000000000000000" pitchFamily="2" charset="2"/>
              <a:buChar char="ü"/>
            </a:pPr>
            <a:r>
              <a:rPr lang="en-US" sz="6000" dirty="0">
                <a:latin typeface="Agency FB" panose="020B0503020202020204" pitchFamily="34" charset="0"/>
              </a:rPr>
              <a:t>Logical </a:t>
            </a:r>
          </a:p>
          <a:p>
            <a:pPr lvl="4">
              <a:buSzPct val="110000"/>
              <a:buFont typeface="Wingdings" panose="05000000000000000000" pitchFamily="2" charset="2"/>
              <a:buChar char="ü"/>
            </a:pPr>
            <a:r>
              <a:rPr lang="en-US" sz="6000" dirty="0">
                <a:latin typeface="Agency FB" panose="020B0503020202020204" pitchFamily="34" charset="0"/>
              </a:rPr>
              <a:t>Database Access</a:t>
            </a:r>
          </a:p>
        </p:txBody>
      </p:sp>
    </p:spTree>
    <p:extLst>
      <p:ext uri="{BB962C8B-B14F-4D97-AF65-F5344CB8AC3E}">
        <p14:creationId xmlns:p14="http://schemas.microsoft.com/office/powerpoint/2010/main" val="2779269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996616" y="2421923"/>
            <a:ext cx="2092412" cy="840259"/>
          </a:xfrm>
        </p:spPr>
        <p:txBody>
          <a:bodyPr>
            <a:noAutofit/>
          </a:bodyPr>
          <a:lstStyle/>
          <a:p>
            <a:pPr algn="ctr"/>
            <a:r>
              <a:rPr lang="en-US" sz="2800" u="sng" cap="none" dirty="0">
                <a:latin typeface="Academy Engraved LET" pitchFamily="2" charset="0"/>
              </a:rPr>
              <a:t>System Architecture </a:t>
            </a:r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616034" y="1536535"/>
            <a:ext cx="10654939" cy="510280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110000"/>
              <a:buNone/>
            </a:pPr>
            <a:endParaRPr lang="en-US" sz="6000" dirty="0">
              <a:latin typeface="Agency FB" panose="020B0503020202020204" pitchFamily="34" charset="0"/>
            </a:endParaRPr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9996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618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888240" y="201881"/>
            <a:ext cx="6462585" cy="483355"/>
          </a:xfrm>
        </p:spPr>
        <p:txBody>
          <a:bodyPr>
            <a:noAutofit/>
          </a:bodyPr>
          <a:lstStyle/>
          <a:p>
            <a:pPr algn="ctr"/>
            <a:r>
              <a:rPr lang="en-US" sz="4000" u="sng" cap="none" dirty="0">
                <a:latin typeface="Academy Engraved LET" pitchFamily="2" charset="0"/>
              </a:rPr>
              <a:t>Deployment Diagram</a:t>
            </a:r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56" y="661486"/>
            <a:ext cx="11709070" cy="617276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02800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16035" y="345449"/>
            <a:ext cx="10800712" cy="890331"/>
          </a:xfrm>
        </p:spPr>
        <p:txBody>
          <a:bodyPr>
            <a:noAutofit/>
          </a:bodyPr>
          <a:lstStyle/>
          <a:p>
            <a:pPr lvl="1"/>
            <a:r>
              <a:rPr lang="en-US" sz="6000" u="sng" kern="1200" dirty="0">
                <a:solidFill>
                  <a:schemeClr val="tx1"/>
                </a:solidFill>
                <a:latin typeface="Academy Engraved LET" pitchFamily="2" charset="0"/>
                <a:ea typeface="+mj-ea"/>
                <a:cs typeface="+mj-cs"/>
              </a:rPr>
              <a:t>User Interface Prototyping </a:t>
            </a:r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320634" y="2260929"/>
            <a:ext cx="5320145" cy="320172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10000"/>
              <a:buFont typeface="Wingdings" panose="05000000000000000000" pitchFamily="2" charset="2"/>
              <a:buChar char="ü"/>
            </a:pPr>
            <a:r>
              <a:rPr lang="en-US" sz="6000" dirty="0">
                <a:latin typeface="Agency FB" panose="020B0503020202020204" pitchFamily="34" charset="0"/>
              </a:rPr>
              <a:t>Navigation Tree</a:t>
            </a:r>
          </a:p>
          <a:p>
            <a:pPr>
              <a:buSzPct val="110000"/>
              <a:buFont typeface="Wingdings" panose="05000000000000000000" pitchFamily="2" charset="2"/>
              <a:buChar char="ü"/>
            </a:pPr>
            <a:r>
              <a:rPr lang="en-US" sz="6000" dirty="0">
                <a:latin typeface="Agency FB" panose="020B0503020202020204" pitchFamily="34" charset="0"/>
              </a:rPr>
              <a:t>Graphical UI</a:t>
            </a:r>
          </a:p>
        </p:txBody>
      </p:sp>
      <p:sp>
        <p:nvSpPr>
          <p:cNvPr id="2" name="Right Brace 1"/>
          <p:cNvSpPr/>
          <p:nvPr/>
        </p:nvSpPr>
        <p:spPr>
          <a:xfrm>
            <a:off x="4738255" y="2351315"/>
            <a:ext cx="1341912" cy="2422566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6408277" y="2351315"/>
            <a:ext cx="5312669" cy="270419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10000"/>
              <a:buFont typeface="Wingdings" panose="05000000000000000000" pitchFamily="2" charset="2"/>
              <a:buChar char="ü"/>
            </a:pPr>
            <a:r>
              <a:rPr lang="en-US" sz="6000" dirty="0">
                <a:latin typeface="Agency FB" panose="020B0503020202020204" pitchFamily="34" charset="0"/>
              </a:rPr>
              <a:t>Web interface</a:t>
            </a:r>
          </a:p>
          <a:p>
            <a:pPr>
              <a:buSzPct val="110000"/>
              <a:buFont typeface="Wingdings" panose="05000000000000000000" pitchFamily="2" charset="2"/>
              <a:buChar char="ü"/>
            </a:pPr>
            <a:r>
              <a:rPr lang="en-US" sz="6000" dirty="0">
                <a:latin typeface="Agency FB" panose="020B0503020202020204" pitchFamily="34" charset="0"/>
              </a:rPr>
              <a:t>Android App</a:t>
            </a:r>
          </a:p>
        </p:txBody>
      </p:sp>
    </p:spTree>
    <p:extLst>
      <p:ext uri="{BB962C8B-B14F-4D97-AF65-F5344CB8AC3E}">
        <p14:creationId xmlns:p14="http://schemas.microsoft.com/office/powerpoint/2010/main" val="1377091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70" y="629395"/>
            <a:ext cx="10616540" cy="61811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itle 3"/>
          <p:cNvSpPr txBox="1">
            <a:spLocks/>
          </p:cNvSpPr>
          <p:nvPr/>
        </p:nvSpPr>
        <p:spPr>
          <a:xfrm>
            <a:off x="1494809" y="35625"/>
            <a:ext cx="5476007" cy="5333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defTabSz="914400"/>
            <a:r>
              <a:rPr lang="en-US" sz="4000" u="sng" kern="1200" dirty="0">
                <a:solidFill>
                  <a:schemeClr val="tx1"/>
                </a:solidFill>
                <a:latin typeface="Academy Engraved LET" pitchFamily="2" charset="0"/>
                <a:ea typeface="+mj-ea"/>
                <a:cs typeface="+mj-cs"/>
              </a:rPr>
              <a:t>Navigation Tree - </a:t>
            </a:r>
            <a:r>
              <a:rPr lang="en-US" sz="4000" u="sng" dirty="0">
                <a:latin typeface="Academy Engraved LET" pitchFamily="2" charset="0"/>
              </a:rPr>
              <a:t>Web </a:t>
            </a:r>
            <a:endParaRPr lang="en-US" sz="4000" u="sng" kern="1200" dirty="0">
              <a:solidFill>
                <a:schemeClr val="tx1"/>
              </a:solidFill>
              <a:latin typeface="Academy Engraved LET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974770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1494809" y="35625"/>
            <a:ext cx="4134095" cy="5333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defTabSz="914400"/>
            <a:r>
              <a:rPr lang="en-US" sz="4000" u="sng" dirty="0">
                <a:latin typeface="Academy Engraved LET" pitchFamily="2" charset="0"/>
              </a:rPr>
              <a:t>GUI - Web </a:t>
            </a:r>
            <a:endParaRPr lang="en-US" sz="4000" u="sng" kern="1200" dirty="0">
              <a:solidFill>
                <a:schemeClr val="tx1"/>
              </a:solidFill>
              <a:latin typeface="Academy Engraved LET" pitchFamily="2" charset="0"/>
              <a:ea typeface="+mj-ea"/>
              <a:cs typeface="+mj-cs"/>
            </a:endParaRPr>
          </a:p>
        </p:txBody>
      </p:sp>
      <p:pic>
        <p:nvPicPr>
          <p:cNvPr id="6" name="Picture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98" b="12122"/>
          <a:stretch/>
        </p:blipFill>
        <p:spPr>
          <a:xfrm>
            <a:off x="581890" y="568950"/>
            <a:ext cx="10996552" cy="62890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05487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3" t="404"/>
          <a:stretch/>
        </p:blipFill>
        <p:spPr bwMode="auto">
          <a:xfrm>
            <a:off x="118753" y="106877"/>
            <a:ext cx="11970328" cy="6650183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5124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4" r="646" b="1262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36282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38262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10443"/>
            <a:ext cx="9717087" cy="1502229"/>
          </a:xfrm>
        </p:spPr>
        <p:txBody>
          <a:bodyPr>
            <a:normAutofit/>
          </a:bodyPr>
          <a:lstStyle/>
          <a:p>
            <a:r>
              <a:rPr lang="en-US" sz="6600" u="sng" cap="none" dirty="0">
                <a:latin typeface="Academy Engraved LET" pitchFamily="2" charset="0"/>
              </a:rPr>
              <a:t>Statement of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025" y="1612671"/>
            <a:ext cx="11438964" cy="4804457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Manual Data handling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4400" dirty="0">
                <a:latin typeface="Agency FB" panose="020B0503020202020204" pitchFamily="34" charset="0"/>
              </a:rPr>
              <a:t>Difficulty in searching and updating data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4400" dirty="0">
                <a:latin typeface="Agency FB" panose="020B0503020202020204" pitchFamily="34" charset="0"/>
              </a:rPr>
              <a:t>Exposed to Disaster,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4400" dirty="0">
                <a:latin typeface="Agency FB" panose="020B0503020202020204" pitchFamily="34" charset="0"/>
              </a:rPr>
              <a:t>Not Efficient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Car Accident by illegal drivers with Fake License </a:t>
            </a:r>
          </a:p>
        </p:txBody>
      </p:sp>
    </p:spTree>
    <p:extLst>
      <p:ext uri="{BB962C8B-B14F-4D97-AF65-F5344CB8AC3E}">
        <p14:creationId xmlns:p14="http://schemas.microsoft.com/office/powerpoint/2010/main" val="2152327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81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169" y="1270659"/>
            <a:ext cx="9607137" cy="53854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191" y="296882"/>
            <a:ext cx="8133217" cy="973777"/>
          </a:xfrm>
        </p:spPr>
        <p:txBody>
          <a:bodyPr>
            <a:noAutofit/>
          </a:bodyPr>
          <a:lstStyle/>
          <a:p>
            <a:r>
              <a:rPr lang="en-US" sz="4000" u="sng" cap="none" dirty="0">
                <a:latin typeface="Academy Engraved LET" pitchFamily="2" charset="0"/>
                <a:ea typeface="+mn-ea"/>
                <a:cs typeface="+mn-cs"/>
              </a:rPr>
              <a:t>Navigation Tree – Android App</a:t>
            </a:r>
          </a:p>
        </p:txBody>
      </p:sp>
    </p:spTree>
    <p:extLst>
      <p:ext uri="{BB962C8B-B14F-4D97-AF65-F5344CB8AC3E}">
        <p14:creationId xmlns:p14="http://schemas.microsoft.com/office/powerpoint/2010/main" val="456941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5839" y="118753"/>
            <a:ext cx="5116884" cy="795646"/>
          </a:xfrm>
        </p:spPr>
        <p:txBody>
          <a:bodyPr>
            <a:noAutofit/>
          </a:bodyPr>
          <a:lstStyle/>
          <a:p>
            <a:r>
              <a:rPr lang="en-US" sz="4000" u="sng" cap="none" dirty="0">
                <a:latin typeface="Academy Engraved LET" pitchFamily="2" charset="0"/>
                <a:ea typeface="+mn-ea"/>
                <a:cs typeface="+mn-cs"/>
              </a:rPr>
              <a:t>GUI – Android App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30" y="783771"/>
            <a:ext cx="4063864" cy="5872348"/>
          </a:xfrm>
          <a:prstGeom prst="rect">
            <a:avLst/>
          </a:prstGeom>
        </p:spPr>
      </p:pic>
      <p:pic>
        <p:nvPicPr>
          <p:cNvPr id="6" name="Picture 5" descr="E:\Project\Hawassa Traffic Ctrl &amp; Mgmt\UI Android\2. Tr Home Page.jp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1" t="1099" r="14392" b="-1"/>
          <a:stretch/>
        </p:blipFill>
        <p:spPr bwMode="auto">
          <a:xfrm>
            <a:off x="4576391" y="945549"/>
            <a:ext cx="3154446" cy="55250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E:\Project\Hawassa Traffic Ctrl &amp; Mgmt\UI Android\3. Driver Profile.jpg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7" r="15559"/>
          <a:stretch/>
        </p:blipFill>
        <p:spPr bwMode="auto">
          <a:xfrm>
            <a:off x="8419121" y="914399"/>
            <a:ext cx="3087585" cy="54388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7704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E:\Project\Hawassa Traffic Ctrl &amp; Mgmt\UI Android\4. Vehicle Profile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71" y="389165"/>
            <a:ext cx="3738245" cy="529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E:\Project\Hawassa Traffic Ctrl &amp; Mgmt\UI Android\5. My Profile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748" y="389165"/>
            <a:ext cx="3524250" cy="4991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 descr="E:\Project\Hawassa Traffic Ctrl &amp; Mgmt\UI Android\6. Change Password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8130" y="315505"/>
            <a:ext cx="3790950" cy="53695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2069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Project\Hawassa Traffic Ctrl &amp; Mgmt\UI Android\7. Punish Driver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710" y="0"/>
            <a:ext cx="4740515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867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169" y="154379"/>
            <a:ext cx="4178734" cy="641267"/>
          </a:xfrm>
        </p:spPr>
        <p:txBody>
          <a:bodyPr>
            <a:noAutofit/>
          </a:bodyPr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4000" u="sng" kern="1200" dirty="0">
                <a:solidFill>
                  <a:schemeClr val="tx1"/>
                </a:solidFill>
                <a:latin typeface="Academy Engraved LET" pitchFamily="2" charset="0"/>
                <a:ea typeface="+mn-ea"/>
                <a:cs typeface="+mn-cs"/>
              </a:rPr>
              <a:t>Database Design 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47" y="736271"/>
            <a:ext cx="10806745" cy="606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96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059" y="106877"/>
            <a:ext cx="7255823" cy="655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32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8539" y="439387"/>
            <a:ext cx="9539245" cy="961902"/>
          </a:xfrm>
        </p:spPr>
        <p:txBody>
          <a:bodyPr>
            <a:normAutofit/>
          </a:bodyPr>
          <a:lstStyle/>
          <a:p>
            <a:pPr lvl="2" algn="l" rtl="0">
              <a:lnSpc>
                <a:spcPct val="90000"/>
              </a:lnSpc>
              <a:spcBef>
                <a:spcPct val="0"/>
              </a:spcBef>
            </a:pPr>
            <a:r>
              <a:rPr lang="en-US" sz="4000" u="sng" kern="1200" dirty="0">
                <a:solidFill>
                  <a:schemeClr val="tx1"/>
                </a:solidFill>
                <a:latin typeface="Academy Engraved LET" pitchFamily="2" charset="0"/>
                <a:ea typeface="+mn-ea"/>
                <a:cs typeface="+mn-cs"/>
              </a:rPr>
              <a:t>Normalization and Schema Design </a:t>
            </a:r>
          </a:p>
        </p:txBody>
      </p:sp>
      <p:pic>
        <p:nvPicPr>
          <p:cNvPr id="11" name="Picture 10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3596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75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512" y="2671946"/>
            <a:ext cx="11044051" cy="1223159"/>
          </a:xfrm>
        </p:spPr>
        <p:txBody>
          <a:bodyPr>
            <a:noAutofit/>
          </a:bodyPr>
          <a:lstStyle/>
          <a:p>
            <a:pPr lvl="2" algn="l" rtl="0">
              <a:lnSpc>
                <a:spcPct val="90000"/>
              </a:lnSpc>
              <a:spcBef>
                <a:spcPct val="0"/>
              </a:spcBef>
            </a:pPr>
            <a:r>
              <a:rPr lang="en-US" sz="8800" u="sng" kern="1200" dirty="0">
                <a:solidFill>
                  <a:schemeClr val="tx1"/>
                </a:solidFill>
                <a:latin typeface="Academy Engraved LET" pitchFamily="2" charset="0"/>
                <a:ea typeface="+mn-ea"/>
                <a:cs typeface="+mn-cs"/>
              </a:rPr>
              <a:t>10 Q for your Patience </a:t>
            </a:r>
          </a:p>
        </p:txBody>
      </p:sp>
    </p:spTree>
    <p:extLst>
      <p:ext uri="{BB962C8B-B14F-4D97-AF65-F5344CB8AC3E}">
        <p14:creationId xmlns:p14="http://schemas.microsoft.com/office/powerpoint/2010/main" val="1125396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10443"/>
            <a:ext cx="9717087" cy="1502229"/>
          </a:xfrm>
        </p:spPr>
        <p:txBody>
          <a:bodyPr>
            <a:normAutofit/>
          </a:bodyPr>
          <a:lstStyle/>
          <a:p>
            <a:r>
              <a:rPr lang="en-US" sz="8000" u="sng" cap="none" dirty="0">
                <a:latin typeface="Academy Engraved LET" pitchFamily="2" charset="0"/>
              </a:rPr>
              <a:t>General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338943"/>
            <a:ext cx="10239601" cy="51598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Agency FB" panose="020B0503020202020204" pitchFamily="34" charset="0"/>
              </a:rPr>
              <a:t>Develop </a:t>
            </a:r>
          </a:p>
          <a:p>
            <a:pPr lvl="4">
              <a:buFont typeface="Wingdings" panose="05000000000000000000" pitchFamily="2" charset="2"/>
              <a:buChar char="ü"/>
            </a:pPr>
            <a:r>
              <a:rPr lang="en-US" sz="4400" dirty="0">
                <a:latin typeface="Agency FB" panose="020B0503020202020204" pitchFamily="34" charset="0"/>
              </a:rPr>
              <a:t>user friendly, </a:t>
            </a:r>
          </a:p>
          <a:p>
            <a:pPr lvl="4">
              <a:buFont typeface="Wingdings" panose="05000000000000000000" pitchFamily="2" charset="2"/>
              <a:buChar char="ü"/>
            </a:pPr>
            <a:r>
              <a:rPr lang="en-US" sz="4400" dirty="0">
                <a:latin typeface="Agency FB" panose="020B0503020202020204" pitchFamily="34" charset="0"/>
              </a:rPr>
              <a:t>easily accessible </a:t>
            </a:r>
          </a:p>
          <a:p>
            <a:pPr lvl="4">
              <a:buFont typeface="Wingdings" panose="05000000000000000000" pitchFamily="2" charset="2"/>
              <a:buChar char="ü"/>
            </a:pPr>
            <a:r>
              <a:rPr lang="en-US" sz="4400" dirty="0">
                <a:latin typeface="Agency FB" panose="020B0503020202020204" pitchFamily="34" charset="0"/>
              </a:rPr>
              <a:t>centralized </a:t>
            </a:r>
          </a:p>
          <a:p>
            <a:pPr marL="0" indent="0">
              <a:buNone/>
            </a:pPr>
            <a:r>
              <a:rPr lang="en-US" sz="4400" dirty="0">
                <a:latin typeface="Agency FB" panose="020B0503020202020204" pitchFamily="34" charset="0"/>
              </a:rPr>
              <a:t>Computerized Traffic Control and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875798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10443"/>
            <a:ext cx="9717087" cy="1502229"/>
          </a:xfrm>
        </p:spPr>
        <p:txBody>
          <a:bodyPr>
            <a:normAutofit/>
          </a:bodyPr>
          <a:lstStyle/>
          <a:p>
            <a:r>
              <a:rPr lang="en-US" sz="8000" u="sng" cap="none" dirty="0">
                <a:latin typeface="Academy Engraved LET" pitchFamily="2" charset="0"/>
              </a:rPr>
              <a:t>Specific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12672"/>
            <a:ext cx="12191999" cy="439368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To Perform Requirement analysis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To Design the system with Object Oriented Approach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To Deploy the system</a:t>
            </a:r>
          </a:p>
        </p:txBody>
      </p:sp>
    </p:spTree>
    <p:extLst>
      <p:ext uri="{BB962C8B-B14F-4D97-AF65-F5344CB8AC3E}">
        <p14:creationId xmlns:p14="http://schemas.microsoft.com/office/powerpoint/2010/main" val="1851725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54" y="110444"/>
            <a:ext cx="2813899" cy="1239892"/>
          </a:xfrm>
        </p:spPr>
        <p:txBody>
          <a:bodyPr>
            <a:normAutofit/>
          </a:bodyPr>
          <a:lstStyle/>
          <a:p>
            <a:r>
              <a:rPr lang="en-US" sz="8000" u="sng" cap="none" dirty="0">
                <a:latin typeface="Academy Engraved LET" pitchFamily="2" charset="0"/>
              </a:rPr>
              <a:t>Ctd…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42551"/>
            <a:ext cx="12192000" cy="4393681"/>
          </a:xfrm>
        </p:spPr>
        <p:txBody>
          <a:bodyPr>
            <a:noAutofit/>
          </a:bodyPr>
          <a:lstStyle/>
          <a:p>
            <a:pPr lvl="1"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Design the database for storing data related 	to 		Drivers and Vehicles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5400" dirty="0">
                <a:latin typeface="Agency FB" panose="020B0503020202020204" pitchFamily="34" charset="0"/>
              </a:rPr>
              <a:t>Develop Mobile app for traffic police to easily 		manage and control driver license</a:t>
            </a:r>
          </a:p>
        </p:txBody>
      </p:sp>
    </p:spTree>
    <p:extLst>
      <p:ext uri="{BB962C8B-B14F-4D97-AF65-F5344CB8AC3E}">
        <p14:creationId xmlns:p14="http://schemas.microsoft.com/office/powerpoint/2010/main" val="174778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484" y="0"/>
            <a:ext cx="3365273" cy="1478570"/>
          </a:xfrm>
        </p:spPr>
        <p:txBody>
          <a:bodyPr>
            <a:normAutofit/>
          </a:bodyPr>
          <a:lstStyle/>
          <a:p>
            <a:r>
              <a:rPr lang="en-US" sz="8000" u="sng" cap="none" dirty="0">
                <a:latin typeface="Academy Engraved LET" pitchFamily="2" charset="0"/>
              </a:rPr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754" y="1360966"/>
            <a:ext cx="11834038" cy="5497033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4000" dirty="0">
                <a:latin typeface="Agency FB" panose="020B0503020202020204" pitchFamily="34" charset="0"/>
              </a:rPr>
              <a:t>Applied on Hawassa city Transport Authority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dirty="0">
                <a:latin typeface="Agency FB" panose="020B0503020202020204" pitchFamily="34" charset="0"/>
              </a:rPr>
              <a:t>Store and Provide information about Traffic Polices, Drivers, Vehicles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000" dirty="0">
                <a:latin typeface="Agency FB" panose="020B0503020202020204" pitchFamily="34" charset="0"/>
              </a:rPr>
              <a:t>Users</a:t>
            </a:r>
          </a:p>
          <a:p>
            <a:pPr lvl="3"/>
            <a:r>
              <a:rPr lang="en-US" sz="3400" dirty="0">
                <a:latin typeface="Agency FB" panose="020B0503020202020204" pitchFamily="34" charset="0"/>
              </a:rPr>
              <a:t>Traffic Polices</a:t>
            </a:r>
          </a:p>
          <a:p>
            <a:pPr lvl="3"/>
            <a:r>
              <a:rPr lang="en-US" sz="3400" dirty="0">
                <a:latin typeface="Agency FB" panose="020B0503020202020204" pitchFamily="34" charset="0"/>
              </a:rPr>
              <a:t>RTA Employee</a:t>
            </a:r>
          </a:p>
          <a:p>
            <a:pPr lvl="3"/>
            <a:r>
              <a:rPr lang="en-US" sz="3400" dirty="0">
                <a:latin typeface="Agency FB" panose="020B0503020202020204" pitchFamily="34" charset="0"/>
              </a:rPr>
              <a:t>Drivers </a:t>
            </a:r>
          </a:p>
          <a:p>
            <a:endParaRPr lang="en-US" sz="40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437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484" y="0"/>
            <a:ext cx="5051576" cy="1478570"/>
          </a:xfrm>
        </p:spPr>
        <p:txBody>
          <a:bodyPr>
            <a:normAutofit/>
          </a:bodyPr>
          <a:lstStyle/>
          <a:p>
            <a:r>
              <a:rPr lang="en-US" sz="8000" u="sng" cap="none" dirty="0">
                <a:latin typeface="Academy Engraved LET" pitchFamily="2" charset="0"/>
              </a:rPr>
              <a:t>Limitation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6915" y="1378424"/>
            <a:ext cx="10587330" cy="536357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latin typeface="Agency FB" panose="020B0503020202020204" pitchFamily="34" charset="0"/>
              </a:rPr>
              <a:t>Only For Hawassa City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latin typeface="Agency FB" panose="020B0503020202020204" pitchFamily="34" charset="0"/>
              </a:rPr>
              <a:t>Support only Android Mobile Phones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latin typeface="Agency FB" panose="020B0503020202020204" pitchFamily="34" charset="0"/>
              </a:rPr>
              <a:t>Doesn’t support Local Languages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latin typeface="Agency FB" panose="020B0503020202020204" pitchFamily="34" charset="0"/>
              </a:rPr>
              <a:t>Doesn’t Record Detailed Accident information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4800" dirty="0">
                <a:latin typeface="Agency FB" panose="020B0503020202020204" pitchFamily="34" charset="0"/>
              </a:rPr>
              <a:t>Need Network Coverage </a:t>
            </a:r>
          </a:p>
        </p:txBody>
      </p:sp>
    </p:spTree>
    <p:extLst>
      <p:ext uri="{BB962C8B-B14F-4D97-AF65-F5344CB8AC3E}">
        <p14:creationId xmlns:p14="http://schemas.microsoft.com/office/powerpoint/2010/main" val="277068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ip dir="r"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307</TotalTime>
  <Words>751</Words>
  <Application>Microsoft Office PowerPoint</Application>
  <PresentationFormat>Widescreen</PresentationFormat>
  <Paragraphs>209</Paragraphs>
  <Slides>48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Academy Engraved LET</vt:lpstr>
      <vt:lpstr>Agency FB</vt:lpstr>
      <vt:lpstr>Arial</vt:lpstr>
      <vt:lpstr>Calibri</vt:lpstr>
      <vt:lpstr>Trebuchet MS</vt:lpstr>
      <vt:lpstr>Tw Cen MT</vt:lpstr>
      <vt:lpstr>Wingdings</vt:lpstr>
      <vt:lpstr>Circuit</vt:lpstr>
      <vt:lpstr>Hawassa City Traffic Control And Management System</vt:lpstr>
      <vt:lpstr>Abstract</vt:lpstr>
      <vt:lpstr>Introduction</vt:lpstr>
      <vt:lpstr>Statement of The Problem</vt:lpstr>
      <vt:lpstr>General Objective</vt:lpstr>
      <vt:lpstr>Specific Objective</vt:lpstr>
      <vt:lpstr>Ctd…</vt:lpstr>
      <vt:lpstr>Scope</vt:lpstr>
      <vt:lpstr>Limitation</vt:lpstr>
      <vt:lpstr>Tools and Methodology</vt:lpstr>
      <vt:lpstr>Tools in Documentation</vt:lpstr>
      <vt:lpstr>Tools in Implementation </vt:lpstr>
      <vt:lpstr>Programming and Scripting Languages</vt:lpstr>
      <vt:lpstr>Hardware tools</vt:lpstr>
      <vt:lpstr>Methodology </vt:lpstr>
      <vt:lpstr>System    Requirement          Analysis </vt:lpstr>
      <vt:lpstr>Existing System</vt:lpstr>
      <vt:lpstr>Problems of Existing System</vt:lpstr>
      <vt:lpstr>Proposed System</vt:lpstr>
      <vt:lpstr>Requirement Analysis</vt:lpstr>
      <vt:lpstr>Functional Requirement </vt:lpstr>
      <vt:lpstr>Non-Functional Requirement</vt:lpstr>
      <vt:lpstr>System Modeling: OO Design </vt:lpstr>
      <vt:lpstr>System Use case</vt:lpstr>
      <vt:lpstr>PowerPoint Presentation</vt:lpstr>
      <vt:lpstr>Punish Driver Use Case Description </vt:lpstr>
      <vt:lpstr>PowerPoint Presentation</vt:lpstr>
      <vt:lpstr>PowerPoint Presentation</vt:lpstr>
      <vt:lpstr>Class Diagram</vt:lpstr>
      <vt:lpstr>System Design </vt:lpstr>
      <vt:lpstr>Proposed System Architecture </vt:lpstr>
      <vt:lpstr>System Architecture </vt:lpstr>
      <vt:lpstr>Deployment Diagram</vt:lpstr>
      <vt:lpstr>User Interface Prototyping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Navigation Tree – Android App</vt:lpstr>
      <vt:lpstr>GUI – Android App</vt:lpstr>
      <vt:lpstr>PowerPoint Presentation</vt:lpstr>
      <vt:lpstr>PowerPoint Presentation</vt:lpstr>
      <vt:lpstr>Database Design </vt:lpstr>
      <vt:lpstr>PowerPoint Presentation</vt:lpstr>
      <vt:lpstr>Normalization and Schema Design </vt:lpstr>
      <vt:lpstr>10 Q for your Patience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Hawassa City Traffic Control And Management System</dc:title>
  <dc:creator>Admin</dc:creator>
  <cp:lastModifiedBy>Admin</cp:lastModifiedBy>
  <cp:revision>148</cp:revision>
  <dcterms:created xsi:type="dcterms:W3CDTF">2016-02-24T22:27:58Z</dcterms:created>
  <dcterms:modified xsi:type="dcterms:W3CDTF">2016-02-25T04:30:13Z</dcterms:modified>
</cp:coreProperties>
</file>